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4"/>
  </p:notesMasterIdLst>
  <p:sldIdLst>
    <p:sldId id="257" r:id="rId2"/>
    <p:sldId id="328" r:id="rId3"/>
    <p:sldId id="275" r:id="rId4"/>
    <p:sldId id="304" r:id="rId5"/>
    <p:sldId id="305" r:id="rId6"/>
    <p:sldId id="332" r:id="rId7"/>
    <p:sldId id="330" r:id="rId8"/>
    <p:sldId id="335" r:id="rId9"/>
    <p:sldId id="350" r:id="rId10"/>
    <p:sldId id="351" r:id="rId11"/>
    <p:sldId id="352" r:id="rId12"/>
    <p:sldId id="353" r:id="rId13"/>
    <p:sldId id="336" r:id="rId14"/>
    <p:sldId id="354" r:id="rId15"/>
    <p:sldId id="355" r:id="rId16"/>
    <p:sldId id="337" r:id="rId17"/>
    <p:sldId id="365" r:id="rId18"/>
    <p:sldId id="356" r:id="rId19"/>
    <p:sldId id="338" r:id="rId20"/>
    <p:sldId id="357" r:id="rId21"/>
    <p:sldId id="367" r:id="rId22"/>
    <p:sldId id="358" r:id="rId23"/>
    <p:sldId id="366" r:id="rId24"/>
    <p:sldId id="359" r:id="rId25"/>
    <p:sldId id="360" r:id="rId26"/>
    <p:sldId id="368" r:id="rId27"/>
    <p:sldId id="361" r:id="rId28"/>
    <p:sldId id="362" r:id="rId29"/>
    <p:sldId id="363" r:id="rId30"/>
    <p:sldId id="342" r:id="rId31"/>
    <p:sldId id="364" r:id="rId32"/>
    <p:sldId id="295" r:id="rId3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0E42455-5800-483D-AA1D-98E9B2E1841E}">
          <p14:sldIdLst>
            <p14:sldId id="257"/>
            <p14:sldId id="328"/>
            <p14:sldId id="275"/>
            <p14:sldId id="304"/>
            <p14:sldId id="305"/>
            <p14:sldId id="332"/>
            <p14:sldId id="330"/>
            <p14:sldId id="335"/>
            <p14:sldId id="350"/>
            <p14:sldId id="351"/>
            <p14:sldId id="352"/>
            <p14:sldId id="353"/>
            <p14:sldId id="336"/>
            <p14:sldId id="354"/>
            <p14:sldId id="355"/>
            <p14:sldId id="337"/>
            <p14:sldId id="365"/>
            <p14:sldId id="356"/>
            <p14:sldId id="338"/>
            <p14:sldId id="357"/>
            <p14:sldId id="367"/>
            <p14:sldId id="358"/>
            <p14:sldId id="366"/>
            <p14:sldId id="359"/>
            <p14:sldId id="360"/>
            <p14:sldId id="368"/>
            <p14:sldId id="361"/>
            <p14:sldId id="362"/>
            <p14:sldId id="363"/>
            <p14:sldId id="342"/>
            <p14:sldId id="364"/>
            <p14:sldId id="295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89146" autoAdjust="0"/>
  </p:normalViewPr>
  <p:slideViewPr>
    <p:cSldViewPr>
      <p:cViewPr>
        <p:scale>
          <a:sx n="72" d="100"/>
          <a:sy n="72" d="100"/>
        </p:scale>
        <p:origin x="-127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02" y="12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DB30014-F471-4B7F-AF5C-7BE1C69231A7}" type="datetimeFigureOut">
              <a:rPr lang="en-US"/>
              <a:t>8/26/2020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IN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IN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FE5CAADD-566B-4699-90ED-ECCDCB4E22D6}" type="slidenum">
              <a:rPr lang="en-IN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135430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331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en-IN" dirty="0" smtClean="0"/>
          </a:p>
        </p:txBody>
      </p:sp>
      <p:sp>
        <p:nvSpPr>
          <p:cNvPr id="1331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</a:ln>
        </p:spPr>
        <p:txBody>
          <a:bodyPr wrap="square" numCol="1" anchorCtr="0" compatLnSpc="1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E040225-2A1C-4088-B404-EBE6FB1A28DF}" type="slidenum">
              <a:rPr lang="en-IN" smtClean="0"/>
              <a:t>1</a:t>
            </a:fld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626743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5CAADD-566B-4699-90ED-ECCDCB4E22D6}" type="slidenum">
              <a:rPr lang="en-IN" smtClean="0"/>
              <a:t>3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27677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5CAADD-566B-4699-90ED-ECCDCB4E22D6}" type="slidenum">
              <a:rPr lang="en-IN" smtClean="0"/>
              <a:t>5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4476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7"/>
          <p:cNvSpPr>
            <a:spLocks noChangeArrowheads="1"/>
          </p:cNvSpPr>
          <p:nvPr/>
        </p:nvSpPr>
        <p:spPr bwMode="auto">
          <a:xfrm>
            <a:off x="609600" y="1219200"/>
            <a:ext cx="7924800" cy="9144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25400" cap="flat" cmpd="sng">
            <a:solidFill>
              <a:schemeClr val="accent1"/>
            </a:solidFill>
            <a:prstDash val="solid"/>
            <a:miter lim="800000"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1981200" y="3962400"/>
            <a:ext cx="6511925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1524000"/>
            <a:ext cx="7623175" cy="1752600"/>
          </a:xfrm>
        </p:spPr>
        <p:txBody>
          <a:bodyPr/>
          <a:lstStyle>
            <a:lvl1pPr>
              <a:defRPr sz="5000"/>
            </a:lvl1pPr>
          </a:lstStyle>
          <a:p>
            <a:r>
              <a:rPr lang="en-US" altLang="en-US" smtClean="0"/>
              <a:t>Click to edit Master title style</a:t>
            </a:r>
            <a:endParaRPr lang="en-US" altLang="en-US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981200" y="3962400"/>
            <a:ext cx="6553200" cy="1752600"/>
          </a:xfr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800"/>
            </a:lvl1pPr>
          </a:lstStyle>
          <a:p>
            <a:r>
              <a:rPr lang="en-US" altLang="en-US" smtClean="0"/>
              <a:t>Click to edit Master subtitle style</a:t>
            </a:r>
            <a:endParaRPr lang="en-US" alt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4ADFF7-D61D-4D6C-AF74-92F30265B338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3638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713710-32C0-48C8-A7F1-7D3A176A1C34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4AAD52-83D6-491A-89D4-ABF9482E3CC5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0FE36C-33D6-49B6-8A7E-233157CD7AE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E192BA-FCAA-4E44-8A4F-59FBDC58AE3C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108309-C21E-47A9-B375-CA409B543C5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 hasCustomPrompt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r>
              <a:rPr lang="en-US" noProof="0" dirty="0" smtClean="0"/>
              <a:t>Click icon to add table</a:t>
            </a:r>
            <a:endParaRPr lang="en-US" noProof="0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B6BC8-1B1F-4564-9C52-9638C45C761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78806-D5BA-4C71-B324-63F4C297714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91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41763"/>
            <a:ext cx="4038600" cy="21891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B6BC8-1B1F-4564-9C52-9638C45C761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78806-D5BA-4C71-B324-63F4C297714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 hasCustomPrompt="1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 noProof="0" dirty="0" smtClean="0"/>
              <a:t>Click icon to add chart</a:t>
            </a:r>
            <a:endParaRPr lang="en-US" noProof="0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AB6BC8-1B1F-4564-9C52-9638C45C761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778806-D5BA-4C71-B324-63F4C2977147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image00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29600" y="228600"/>
            <a:ext cx="774700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72BF90-A4F2-4AFB-A219-8E3BF5C7B72A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88E12A-1AB4-4AD9-BD7A-4769356F570E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48F426-8CAE-455D-B8F9-EE141D9583C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533BD5-CA0D-4CC8-AE33-B4F33E77B2E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A92C82-F00B-478F-B394-EDA654CDD0F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DB31FB-8E8C-4AE6-B365-2E2E6D3C507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D08DB-7ADE-4B82-B94E-1A96E6DDD415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DBC62D-1416-4E62-B418-338E4C6559C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10B966-63B2-4DDD-95D4-176AB24B23AD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8181EB-0A1F-4BD0-A9E8-F7F86B368BF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8" descr="image001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93100" y="76200"/>
            <a:ext cx="774700" cy="77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D4062F-82C9-42E1-A576-05E75F5945D7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4B53C4-767E-4624-906B-74B4BDB6FA8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2387E9-4C71-413A-BD17-CB22219CCFAF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FDE03A-D895-4831-A8AE-1CBFE43A1659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4D34EB-8594-47B8-B5F6-3ECB8BF9D1DF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09244D-0F08-446D-ACBB-0D361E70E33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7813"/>
            <a:ext cx="8229600" cy="11398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307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en-US" dirty="0" smtClean="0"/>
              <a:t>Click to edit Master text styles</a:t>
            </a:r>
          </a:p>
          <a:p>
            <a:pPr lvl="1"/>
            <a:r>
              <a:rPr lang="en-US" altLang="en-US" dirty="0" smtClean="0"/>
              <a:t>Second level</a:t>
            </a:r>
          </a:p>
          <a:p>
            <a:pPr lvl="2"/>
            <a:r>
              <a:rPr lang="en-US" altLang="en-US" dirty="0" smtClean="0"/>
              <a:t>Third level</a:t>
            </a:r>
          </a:p>
          <a:p>
            <a:pPr lvl="3"/>
            <a:r>
              <a:rPr lang="en-US" altLang="en-US" dirty="0" smtClean="0"/>
              <a:t>Fourth level</a:t>
            </a:r>
          </a:p>
          <a:p>
            <a:pPr lvl="4"/>
            <a:r>
              <a:rPr lang="en-US" altLang="en-US" dirty="0" smtClean="0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latin typeface="+mj-lt"/>
                <a:cs typeface="+mn-cs"/>
              </a:defRPr>
            </a:lvl1pPr>
          </a:lstStyle>
          <a:p>
            <a:pPr>
              <a:defRPr/>
            </a:pPr>
            <a:fld id="{1AAB6BC8-1B1F-4564-9C52-9638C45C761E}" type="datetimeFigureOut">
              <a:rPr lang="en-US" smtClean="0"/>
              <a:t>8/26/2020</a:t>
            </a:fld>
            <a:endParaRPr lang="en-US" dirty="0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latin typeface="+mj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3638"/>
            <a:ext cx="2133600" cy="457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b" anchorCtr="0" compatLnSpc="1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j-lt"/>
                <a:cs typeface="+mn-cs"/>
              </a:defRPr>
            </a:lvl1pPr>
          </a:lstStyle>
          <a:p>
            <a:pPr>
              <a:defRPr/>
            </a:pPr>
            <a:fld id="{5B778806-D5BA-4C71-B324-63F4C297714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151" name="Freeform 7"/>
          <p:cNvSpPr>
            <a:spLocks noChangeArrowheads="1"/>
          </p:cNvSpPr>
          <p:nvPr/>
        </p:nvSpPr>
        <p:spPr bwMode="auto">
          <a:xfrm>
            <a:off x="381000" y="228600"/>
            <a:ext cx="8229600" cy="609600"/>
          </a:xfrm>
          <a:custGeom>
            <a:avLst/>
            <a:gdLst/>
            <a:ahLst/>
            <a:cxnLst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>
                <a:moveTo>
                  <a:pt x="0" y="1000"/>
                </a:moveTo>
                <a:lnTo>
                  <a:pt x="0" y="0"/>
                </a:lnTo>
                <a:lnTo>
                  <a:pt x="1000" y="0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miter lim="800000"/>
          </a:ln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6152" name="Line 8"/>
          <p:cNvSpPr>
            <a:spLocks noChangeShapeType="1"/>
          </p:cNvSpPr>
          <p:nvPr/>
        </p:nvSpPr>
        <p:spPr bwMode="auto">
          <a:xfrm>
            <a:off x="457200" y="6172200"/>
            <a:ext cx="82296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200">
          <a:solidFill>
            <a:schemeClr val="tx2"/>
          </a:solidFill>
          <a:latin typeface="Garamond" panose="02020404030301010803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3000">
          <a:solidFill>
            <a:schemeClr val="tx1"/>
          </a:solidFill>
          <a:latin typeface="+mn-lt"/>
          <a:ea typeface="+mn-ea"/>
          <a:cs typeface="+mn-cs"/>
        </a:defRPr>
      </a:lvl1pPr>
      <a:lvl2pPr marL="669925" indent="-325755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q"/>
        <a:defRPr sz="2600">
          <a:solidFill>
            <a:schemeClr val="tx1"/>
          </a:solidFill>
          <a:latin typeface="+mn-lt"/>
        </a:defRPr>
      </a:lvl2pPr>
      <a:lvl3pPr marL="1022350" indent="-35115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n"/>
        <a:defRPr sz="2200">
          <a:solidFill>
            <a:schemeClr val="tx1"/>
          </a:solidFill>
          <a:latin typeface="+mn-lt"/>
        </a:defRPr>
      </a:lvl3pPr>
      <a:lvl4pPr marL="1339850" indent="-31623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panose="05000000000000000000" pitchFamily="2" charset="2"/>
        <a:buChar char="q"/>
        <a:defRPr sz="2000">
          <a:solidFill>
            <a:schemeClr val="tx1"/>
          </a:solidFill>
          <a:latin typeface="+mn-lt"/>
        </a:defRPr>
      </a:lvl4pPr>
      <a:lvl5pPr marL="16814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1386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6pPr>
      <a:lvl7pPr marL="25958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7pPr>
      <a:lvl8pPr marL="30530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8pPr>
      <a:lvl9pPr marL="3510280" indent="-339725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afizyadiki786/Detecting-Malicious-accounts-based-on-erroneous-Transactions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3"/>
          <p:cNvSpPr>
            <a:spLocks noGrp="1"/>
          </p:cNvSpPr>
          <p:nvPr>
            <p:ph type="ctrTitle"/>
          </p:nvPr>
        </p:nvSpPr>
        <p:spPr>
          <a:xfrm>
            <a:off x="685800" y="1295400"/>
            <a:ext cx="7699375" cy="2637656"/>
          </a:xfrm>
        </p:spPr>
        <p:txBody>
          <a:bodyPr/>
          <a:lstStyle/>
          <a:p>
            <a:pPr algn="ctr"/>
            <a:r>
              <a:rPr lang="en-I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Detecting Malicious Accounts based on Erroneous Transactions </a:t>
            </a:r>
            <a:br>
              <a:rPr lang="en-IN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IN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147" name="Subtitle 4"/>
          <p:cNvSpPr>
            <a:spLocks noGrp="1"/>
          </p:cNvSpPr>
          <p:nvPr>
            <p:ph type="subTitle" idx="1"/>
          </p:nvPr>
        </p:nvSpPr>
        <p:spPr>
          <a:xfrm>
            <a:off x="357158" y="4071942"/>
            <a:ext cx="8643998" cy="16764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Batch No: A-11			                                  Project Guide:</a:t>
            </a:r>
          </a:p>
          <a:p>
            <a:r>
              <a:rPr lang="en-US" sz="1600" b="1" dirty="0" smtClean="0"/>
              <a:t>Y.Nafiz       	   [164G1A0557]                                           </a:t>
            </a:r>
            <a:r>
              <a:rPr lang="en-US" sz="1600" b="1" dirty="0" smtClean="0">
                <a:latin typeface="Times New Roman" pitchFamily="18" charset="0"/>
                <a:cs typeface="Times New Roman" pitchFamily="18" charset="0"/>
              </a:rPr>
              <a:t>Ms.B.Sujana,</a:t>
            </a:r>
            <a:r>
              <a:rPr lang="en-US" sz="1600" b="1" dirty="0" smtClean="0"/>
              <a:t>M.Tech.</a:t>
            </a:r>
            <a:endParaRPr lang="en-US" sz="1600" dirty="0" smtClean="0"/>
          </a:p>
          <a:p>
            <a:r>
              <a:rPr lang="en-US" sz="1600" b="1" dirty="0"/>
              <a:t>C</a:t>
            </a:r>
            <a:r>
              <a:rPr lang="en-US" sz="1600" b="1" dirty="0" smtClean="0"/>
              <a:t>.Bushra Anjum       [164G1A0516]                                           Assistant Professor        </a:t>
            </a:r>
            <a:endParaRPr lang="en-US" sz="1600" dirty="0"/>
          </a:p>
          <a:p>
            <a:r>
              <a:rPr lang="en-US" sz="1600" b="1" dirty="0" smtClean="0"/>
              <a:t>PM.Pavani                 [174G5A0503]</a:t>
            </a:r>
            <a:endParaRPr lang="en-US" sz="1600" dirty="0" smtClean="0"/>
          </a:p>
          <a:p>
            <a:r>
              <a:rPr lang="en-US" sz="1600" b="1" dirty="0" smtClean="0"/>
              <a:t>I.Kalyan                     [164G1A0535]</a:t>
            </a:r>
            <a:endParaRPr lang="en-US" sz="1600" dirty="0" smtClean="0"/>
          </a:p>
          <a:p>
            <a:pPr eaLnBrk="1" hangingPunct="1"/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1447800" y="5967412"/>
            <a:ext cx="7086600" cy="10160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/>
            <a:r>
              <a:rPr lang="en-US" sz="2400" b="1" dirty="0" smtClean="0"/>
              <a:t>Srinivasa </a:t>
            </a:r>
            <a:r>
              <a:rPr lang="en-US" sz="2400" b="1" dirty="0"/>
              <a:t>Ramanujan Institute of Technology</a:t>
            </a:r>
          </a:p>
          <a:p>
            <a:pPr algn="ctr"/>
            <a:r>
              <a:rPr lang="en-US" b="1" dirty="0"/>
              <a:t>Department of Computer Science &amp; Engineering</a:t>
            </a:r>
          </a:p>
          <a:p>
            <a:endParaRPr lang="en-US" dirty="0"/>
          </a:p>
        </p:txBody>
      </p:sp>
      <p:pic>
        <p:nvPicPr>
          <p:cNvPr id="6149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5929312"/>
            <a:ext cx="958850" cy="814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">
        <p14:gallery dir="l"/>
      </p:transition>
    </mc:Choice>
    <mc:Fallback xmlns="">
      <p:transition spd="slow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Seller</a:t>
            </a:r>
            <a:endParaRPr lang="en-IN" dirty="0"/>
          </a:p>
        </p:txBody>
      </p:sp>
      <p:pic>
        <p:nvPicPr>
          <p:cNvPr id="7" name="Picture 2" descr="C:\Users\nafiz\Pictures\sell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1856" y="1327623"/>
            <a:ext cx="4736408" cy="467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4885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</a:t>
            </a:r>
            <a:endParaRPr lang="en-IN" dirty="0"/>
          </a:p>
        </p:txBody>
      </p:sp>
      <p:pic>
        <p:nvPicPr>
          <p:cNvPr id="5" name="Picture 2" descr="C:\Users\nafiz\Pictures\us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8251" y="1600200"/>
            <a:ext cx="4347497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971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Implementation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Modules are:</a:t>
            </a:r>
          </a:p>
          <a:p>
            <a:pPr marL="0" indent="0">
              <a:buNone/>
            </a:pP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Seller</a:t>
            </a:r>
          </a:p>
          <a:p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847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this module, the Admin has to login by using valid user name and password. After login successful he can do some operations such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as: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all users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authorize,View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all Sellers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authorize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Limit Access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view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View all malicious users Based on Product, Amount Transfer.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List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all Malicious seller with Malware details and mention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this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account holder as Spam account and block this user, view user and </a:t>
            </a:r>
            <a:r>
              <a:rPr lang="en-US" sz="2400">
                <a:latin typeface="Times New Roman" pitchFamily="18" charset="0"/>
                <a:cs typeface="Times New Roman" pitchFamily="18" charset="0"/>
              </a:rPr>
              <a:t>seller </a:t>
            </a: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unblock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request </a:t>
            </a:r>
            <a:r>
              <a:rPr lang="en-US" sz="2400">
                <a:latin typeface="Times New Roman" pitchFamily="18" charset="0"/>
                <a:cs typeface="Times New Roman" pitchFamily="18" charset="0"/>
              </a:rPr>
              <a:t>and </a:t>
            </a: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unblock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2400" dirty="0"/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View No.of Malicious Users and Normal Users in chart, View product rank in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chart</a:t>
            </a:r>
            <a:r>
              <a:rPr lang="en-US" sz="2400" b="1" dirty="0">
                <a:latin typeface="Times New Roman" pitchFamily="18" charset="0"/>
                <a:cs typeface="Times New Roman" pitchFamily="18" charset="0"/>
              </a:rPr>
              <a:t>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441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Contd…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71" y="2078517"/>
            <a:ext cx="6439458" cy="3574090"/>
          </a:xfrm>
        </p:spPr>
      </p:pic>
    </p:spTree>
    <p:extLst>
      <p:ext uri="{BB962C8B-B14F-4D97-AF65-F5344CB8AC3E}">
        <p14:creationId xmlns:p14="http://schemas.microsoft.com/office/powerpoint/2010/main" val="342776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Contd…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254" y="2128052"/>
            <a:ext cx="6599492" cy="3475021"/>
          </a:xfrm>
        </p:spPr>
      </p:pic>
    </p:spTree>
    <p:extLst>
      <p:ext uri="{BB962C8B-B14F-4D97-AF65-F5344CB8AC3E}">
        <p14:creationId xmlns:p14="http://schemas.microsoft.com/office/powerpoint/2010/main" val="317948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Seller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this module, there are n numbers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sellers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are present. Seller should register ,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After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registration successful he has to wait for admin to authorize him and after admin authorized him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Login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successful he will do some operations like View Profile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with account type.</a:t>
            </a: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Add Product with pcat,pname,manufacturer,pdesc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with browse file,filename,pprice,puses,pimage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View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all purchased users with total Bill and malicious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users.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61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Contd..</a:t>
            </a:r>
            <a:endParaRPr lang="en-IN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2722" y="1600200"/>
            <a:ext cx="8058555" cy="4530725"/>
          </a:xfrm>
          <a:prstGeom prst="rect">
            <a:avLst/>
          </a:prstGeom>
          <a:noFill/>
          <a:ln w="9525">
            <a:noFill/>
            <a:miter lim="800000"/>
          </a:ln>
        </p:spPr>
      </p:pic>
    </p:spTree>
    <p:extLst>
      <p:ext uri="{BB962C8B-B14F-4D97-AF65-F5344CB8AC3E}">
        <p14:creationId xmlns:p14="http://schemas.microsoft.com/office/powerpoint/2010/main" val="3340342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Contd..</a:t>
            </a:r>
            <a:endParaRPr lang="en-IN" dirty="0"/>
          </a:p>
        </p:txBody>
      </p:sp>
      <p:pic>
        <p:nvPicPr>
          <p:cNvPr id="2050" name="Picture 2" descr="C:\Users\nafiz\Pictures\Screenshots\Screenshot (32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22" y="1600200"/>
            <a:ext cx="8058555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090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 this module, there are n numbers of users are present. User should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register.</a:t>
            </a: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After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registration successful he has to wait for admin to authorize him and after admin authorized him. 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He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can login by using authorized user name and password. Login successful he will do some operations like --- Register with Location and Login and Request to un block if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blocked,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Create Bank Account, View Account, View Mini Statement, Search Friends and Find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Friends,View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Your Friends, Search Products by content keyword and view the details, purchase the product, Transfer the amount to your friend.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/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3446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39825"/>
          </a:xfrm>
        </p:spPr>
        <p:txBody>
          <a:bodyPr/>
          <a:lstStyle/>
          <a:p>
            <a:r>
              <a:rPr lang="en-IN" b="1" dirty="0" smtClean="0"/>
              <a:t>Content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980728"/>
            <a:ext cx="8280920" cy="5184575"/>
          </a:xfrm>
        </p:spPr>
        <p:txBody>
          <a:bodyPr/>
          <a:lstStyle/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Abstract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Problem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Statement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Existing </a:t>
            </a:r>
            <a:r>
              <a:rPr lang="en-US" sz="2400" smtClean="0">
                <a:latin typeface="Times New Roman" pitchFamily="18" charset="0"/>
                <a:cs typeface="Times New Roman" pitchFamily="18" charset="0"/>
              </a:rPr>
              <a:t>System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Proposed System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Requirements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Design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Implementation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Execution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Result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References</a:t>
            </a:r>
          </a:p>
          <a:p>
            <a:pPr algn="just">
              <a:buClr>
                <a:srgbClr val="FFC000"/>
              </a:buClr>
              <a:buSzPct val="100000"/>
              <a:buFont typeface="Wingdings" pitchFamily="2" charset="2"/>
              <a:buChar char="v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Queries??</a:t>
            </a:r>
          </a:p>
          <a:p>
            <a:pPr marL="0" indent="0">
              <a:buNone/>
            </a:pPr>
            <a:endParaRPr lang="en-IN" sz="1800" dirty="0" smtClean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905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Contd…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591" y="1628800"/>
            <a:ext cx="7722825" cy="4341969"/>
          </a:xfrm>
        </p:spPr>
      </p:pic>
    </p:spTree>
    <p:extLst>
      <p:ext uri="{BB962C8B-B14F-4D97-AF65-F5344CB8AC3E}">
        <p14:creationId xmlns:p14="http://schemas.microsoft.com/office/powerpoint/2010/main" val="301766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pic>
        <p:nvPicPr>
          <p:cNvPr id="4098" name="Picture 2" descr="C:\Users\nafiz\Pictures\Screenshots\Screenshot (33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8058555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22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/>
          <a:lstStyle/>
          <a:p>
            <a:pPr>
              <a:buSzPct val="120000"/>
              <a:buFont typeface="Wingdings" pitchFamily="2" charset="2"/>
              <a:buChar char="§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 Execution of detecting malicious the accounts based on erroneous transactions .The user interface is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027" name="Picture 3" descr="C:\Users\nafiz\Pictures\Screenshots\Screenshot (26)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420888"/>
            <a:ext cx="6696744" cy="376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16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pic>
        <p:nvPicPr>
          <p:cNvPr id="3074" name="Picture 2" descr="C:\Users\nafiz\Pictures\Screenshots\Screenshot (33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8058555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620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admin can view all the users and authorize the users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7584" y="2204864"/>
            <a:ext cx="6231632" cy="3742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2490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Admin can capable to set the access limt to the users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55576" y="2276872"/>
            <a:ext cx="6984776" cy="35501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3935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pic>
        <p:nvPicPr>
          <p:cNvPr id="5122" name="Picture 2" descr="C:\Users\nafiz\Pictures\Screenshots\Screenshot (34)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22" y="1600200"/>
            <a:ext cx="8058555" cy="4530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254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Result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Admin can be view all the malicious users based on product purchases and list all the sellers and block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9591" y="2420888"/>
            <a:ext cx="5544616" cy="1944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923846" y="4330864"/>
            <a:ext cx="5520361" cy="17374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0983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Contd..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sz="2400" dirty="0" smtClean="0">
                <a:latin typeface="Times New Roman" pitchFamily="18" charset="0"/>
                <a:cs typeface="Times New Roman" pitchFamily="18" charset="0"/>
              </a:rPr>
              <a:t>The no.of malicious users and normal users can be viewed in the chart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9592" y="2636912"/>
            <a:ext cx="6984776" cy="33843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2223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56792"/>
            <a:ext cx="8229600" cy="4530725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Our model presents a system,to automatically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detect malicious OSN accounts that participate in online promotion events.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These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leverages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two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categories of features including general behavior,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and currency usage.A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global leading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OSN company, have demonstrated the detection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accuracy which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has achieved a high detection rate of 96.67% given an extremely low false positive rate of 0.3%.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 algn="just">
              <a:buNone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7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Abstract 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304800" y="1066800"/>
            <a:ext cx="8458200" cy="5064125"/>
          </a:xfrm>
        </p:spPr>
        <p:txBody>
          <a:bodyPr/>
          <a:lstStyle/>
          <a:p>
            <a:pPr marL="0" indent="0" algn="just">
              <a:buNone/>
            </a:pPr>
            <a:r>
              <a:rPr lang="en-IN" sz="2400" b="1" dirty="0"/>
              <a:t> </a:t>
            </a:r>
            <a:endParaRPr lang="en-US" sz="2400" dirty="0"/>
          </a:p>
          <a:p>
            <a:pPr algn="just">
              <a:buFont typeface="Wingdings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Online social networks gradually integrate financial capabilities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by enabling the usage of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online money.</a:t>
            </a:r>
          </a:p>
          <a:p>
            <a:pPr algn="just">
              <a:buFont typeface="Wingdings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They serve as new platforms to host a variety of business activities such as online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shopping.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Both OSNs and business partners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are significantly concerned when attackers instrument a set of accounts to collect money from various accounts which are used by the registered users.By interrupting the server,unauthorized entry,bad history.</a:t>
            </a:r>
          </a:p>
          <a:p>
            <a:pPr algn="just">
              <a:buFont typeface="Wingdings" pitchFamily="2" charset="2"/>
              <a:buChar char="q"/>
            </a:pPr>
            <a:endParaRPr lang="en-US" sz="2000" dirty="0" smtClean="0"/>
          </a:p>
          <a:p>
            <a:pPr algn="just"/>
            <a:endParaRPr lang="en-IN" sz="2000" dirty="0"/>
          </a:p>
          <a:p>
            <a:pPr algn="just"/>
            <a:endParaRPr lang="en-IN" sz="2000" dirty="0" smtClean="0"/>
          </a:p>
          <a:p>
            <a:pPr algn="just"/>
            <a:endParaRPr lang="en-IN" sz="2000" dirty="0"/>
          </a:p>
          <a:p>
            <a:pPr algn="just"/>
            <a:endParaRPr lang="en-IN" sz="2000" dirty="0" smtClean="0"/>
          </a:p>
          <a:p>
            <a:pPr algn="just">
              <a:buFont typeface="Wingdings" panose="05000000000000000000" pitchFamily="2" charset="2"/>
              <a:buChar char="q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57158" y="1285860"/>
            <a:ext cx="828680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FFC000"/>
              </a:buClr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buClr>
                <a:srgbClr val="FFC000"/>
              </a:buClr>
              <a:buFont typeface="Wingdings" panose="05000000000000000000" pitchFamily="2" charset="2"/>
              <a:buChar char="q"/>
            </a:pPr>
            <a:endParaRPr lang="en-US" sz="2000" dirty="0" smtClean="0"/>
          </a:p>
          <a:p>
            <a:pPr>
              <a:buClr>
                <a:srgbClr val="FFC000"/>
              </a:buClr>
            </a:pPr>
            <a:endParaRPr lang="en-US" sz="2000" dirty="0" smtClean="0"/>
          </a:p>
          <a:p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sz="2000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References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340768"/>
            <a:ext cx="8219256" cy="4790157"/>
          </a:xfrm>
        </p:spPr>
        <p:txBody>
          <a:bodyPr/>
          <a:lstStyle/>
          <a:p>
            <a:pPr marL="0" indent="0">
              <a:buNone/>
            </a:pPr>
            <a:endParaRPr lang="en-IN" sz="20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[1]  A. Abdallah, M. A. Maarof, and A. Zainal, ``Fraud detection system: A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sur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- vey,'' </a:t>
            </a:r>
            <a:r>
              <a:rPr lang="en-US" sz="2400" i="1" dirty="0" smtClean="0">
                <a:latin typeface="Times New Roman" pitchFamily="18" charset="0"/>
                <a:cs typeface="Times New Roman" pitchFamily="18" charset="0"/>
              </a:rPr>
              <a:t>J. Netw. Comput. Appl.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, vol. 68, pp. 90_113, Oct. 2016.</a:t>
            </a:r>
            <a:endParaRPr lang="en-IN" sz="2400" dirty="0" smtClean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[2]  J.West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and M. Bhattacharya, ``Intelligent _nancial fraud </a:t>
            </a:r>
            <a:r>
              <a:rPr lang="en-US" sz="2400" dirty="0" err="1" smtClean="0">
                <a:latin typeface="Times New Roman" pitchFamily="18" charset="0"/>
                <a:cs typeface="Times New Roman" pitchFamily="18" charset="0"/>
              </a:rPr>
              <a:t>detection:Acomprehensive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review,'' 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Comput. </a:t>
            </a:r>
            <a:r>
              <a:rPr lang="en-US" sz="2400" i="1" dirty="0" err="1">
                <a:latin typeface="Times New Roman" pitchFamily="18" charset="0"/>
                <a:cs typeface="Times New Roman" pitchFamily="18" charset="0"/>
              </a:rPr>
              <a:t>Secur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.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vol. 57, pp. 47_66,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June.2016.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[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]  C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.-C. Lin, A.-A. Chiu, S.Y. Huang, and D. </a:t>
            </a:r>
            <a:r>
              <a:rPr lang="en-US" sz="2400" dirty="0" err="1">
                <a:latin typeface="Times New Roman" pitchFamily="18" charset="0"/>
                <a:cs typeface="Times New Roman" pitchFamily="18" charset="0"/>
              </a:rPr>
              <a:t>C.Yen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``Detecting the _nancial statement fraud: The analysis of the differences between data mining techniques and experts' judgments,'' </a:t>
            </a:r>
            <a:r>
              <a:rPr lang="en-US" sz="2400" i="1" dirty="0" err="1">
                <a:latin typeface="Times New Roman" pitchFamily="18" charset="0"/>
                <a:cs typeface="Times New Roman" pitchFamily="18" charset="0"/>
              </a:rPr>
              <a:t>Knowl</a:t>
            </a:r>
            <a:r>
              <a:rPr lang="en-US" sz="2400" i="1" dirty="0">
                <a:latin typeface="Times New Roman" pitchFamily="18" charset="0"/>
                <a:cs typeface="Times New Roman" pitchFamily="18" charset="0"/>
              </a:rPr>
              <a:t>.-Based Syst.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, vol. 89, pp. 459_ 470, Sep. 2015.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0" indent="0">
              <a:buNone/>
            </a:pPr>
            <a:endParaRPr lang="en-IN" sz="2000" dirty="0" smtClean="0">
              <a:latin typeface="Times New Roman" pitchFamily="18" charset="0"/>
              <a:cs typeface="Times New Roman" pitchFamily="18" charset="0"/>
            </a:endParaRPr>
          </a:p>
          <a:p>
            <a:endParaRPr lang="en-IN" sz="20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33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r>
              <a:rPr lang="en-IN" dirty="0" smtClean="0"/>
              <a:t>GITHUB URL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github.com/nafizyadiki786/Detecting-</a:t>
            </a:r>
          </a:p>
          <a:p>
            <a:pPr marL="0" indent="0" algn="just">
              <a:buNone/>
            </a:pPr>
            <a:r>
              <a:rPr lang="en-IN" dirty="0" smtClean="0">
                <a:hlinkClick r:id="rId2"/>
              </a:rPr>
              <a:t>   Malicious-accounts-based-on-erroneous-            Transactions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6245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774700"/>
          </a:xfrm>
        </p:spPr>
        <p:txBody>
          <a:bodyPr/>
          <a:lstStyle/>
          <a:p>
            <a:pPr algn="ctr" eaLnBrk="1" hangingPunct="1">
              <a:defRPr/>
            </a:pP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Thank you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267" name="Text Placeholder 4"/>
          <p:cNvSpPr>
            <a:spLocks noGrp="1"/>
          </p:cNvSpPr>
          <p:nvPr>
            <p:ph type="body" idx="1"/>
          </p:nvPr>
        </p:nvSpPr>
        <p:spPr>
          <a:xfrm>
            <a:off x="685800" y="609600"/>
            <a:ext cx="7772400" cy="1500188"/>
          </a:xfrm>
        </p:spPr>
        <p:txBody>
          <a:bodyPr/>
          <a:lstStyle/>
          <a:p>
            <a:pPr algn="ctr" eaLnBrk="1" hangingPunct="1"/>
            <a:r>
              <a:rPr lang="en-US" sz="5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Queries</a:t>
            </a:r>
          </a:p>
        </p:txBody>
      </p:sp>
      <p:sp>
        <p:nvSpPr>
          <p:cNvPr id="6" name="Rectangle 5"/>
          <p:cNvSpPr/>
          <p:nvPr/>
        </p:nvSpPr>
        <p:spPr>
          <a:xfrm>
            <a:off x="3886200" y="2362200"/>
            <a:ext cx="1676400" cy="1862048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  <a:effectLst/>
          <a:scene3d>
            <a:camera prst="orthographicFront"/>
            <a:lightRig rig="threePt" dir="t"/>
          </a:scene3d>
          <a:sp3d>
            <a:bevelT w="114300" prst="hardEdge"/>
          </a:sp3d>
        </p:spPr>
        <p:txBody>
          <a:bodyPr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5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12700" stA="28000" endPos="45000" dist="1000" dir="5400000" sy="-100000" algn="bl" rotWithShape="0"/>
                </a:effectLst>
                <a:latin typeface="+mn-lt"/>
                <a:cs typeface="+mn-cs"/>
              </a:rPr>
              <a:t>?</a:t>
            </a:r>
            <a:endParaRPr lang="en-US" sz="115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12700" stA="28000" endPos="45000" dist="1000" dir="5400000" sy="-100000" algn="bl" rotWithShape="0"/>
              </a:effectLst>
              <a:latin typeface="Jokerman" panose="04090605060D06020702" pitchFamily="82" charset="0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gallery dir="l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357298"/>
            <a:ext cx="8262660" cy="4808006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Our work aims to design a detecting system capable of identifying malicious accounts.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To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address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 new problem caused by the new trend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of integrating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online social networks and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financial activities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To accomplish this objective by systematically integrating features that characterize accounts from  perspectives including their general behaviors, and the usage of their currency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Nevertheless,we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believe our method and existing approaches can complement each other to improve the security of online social networks.</a:t>
            </a:r>
          </a:p>
          <a:p>
            <a:pPr algn="just">
              <a:buFont typeface="Wingdings" panose="05000000000000000000" pitchFamily="2" charset="2"/>
              <a:buChar char="q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357298"/>
            <a:ext cx="8334668" cy="4808006"/>
          </a:xfrm>
        </p:spPr>
        <p:txBody>
          <a:bodyPr/>
          <a:lstStyle/>
          <a:p>
            <a:pPr marL="342900" lvl="2" indent="-342900" algn="just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Linetal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 ranked the importance of fraud factors used in financial statement fraud detection, and investigated the correct classification rates of three algorithms including Logistic Regression, Decision Trees, and Artificial Neural Networks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lvl="2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Throckmorton et al. proposed a corporate financial fraud detection method based on combined features of financial numbers, linguistic behavior, and non-verbal vocal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.</a:t>
            </a: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 marL="342900" lvl="2" indent="-342900" algn="just">
              <a:buFont typeface="Wingdings" panose="05000000000000000000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None of existing methods is applicable to detecting malicious accounts in online promotion activities.</a:t>
            </a: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marL="342900" lvl="2" indent="-342900" algn="just">
              <a:buFont typeface="Wingdings" panose="05000000000000000000" pitchFamily="2" charset="2"/>
              <a:buChar char="q"/>
            </a:pPr>
            <a:endParaRPr lang="en-IN" sz="24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Font typeface="Wingdings" pitchFamily="2" charset="2"/>
              <a:buChar char="q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q"/>
            </a:pPr>
            <a:endParaRPr lang="en-US" sz="24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Char char="q"/>
            </a:pP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Proposed System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>
              <a:buFont typeface="Wingdings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We have designed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a system,It employs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 collection of behavioral features to profile an account that participates in an online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event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lvl="0" algn="just">
              <a:buFont typeface="Wingdings" pitchFamily="2" charset="2"/>
              <a:buChar char="q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These features aim to characterize an account from three aspects including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1) </a:t>
            </a: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its general usage </a:t>
            </a: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profile, 2) Bad history, 3)Unauthorized login.</a:t>
            </a:r>
          </a:p>
          <a:p>
            <a:pPr lvl="0" algn="just">
              <a:buFont typeface="Wingdings" pitchFamily="2" charset="2"/>
              <a:buChar char="q"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It further integrates these features using a statistical classifier,random forest,intrusion detection so that they can be collectively used to discriminate between those accounts controlled by attrackers and benign ones.</a:t>
            </a:r>
          </a:p>
          <a:p>
            <a:pPr marL="0" lvl="0" indent="0" algn="just">
              <a:buNone/>
            </a:pPr>
            <a:r>
              <a:rPr lang="en-US" sz="2400" dirty="0" smtClean="0">
                <a:latin typeface="Times New Roman" pitchFamily="18" charset="0"/>
                <a:cs typeface="Times New Roman" pitchFamily="18" charset="0"/>
              </a:rPr>
              <a:t> </a:t>
            </a:r>
            <a:br>
              <a:rPr lang="en-US" sz="2400" dirty="0" smtClean="0">
                <a:latin typeface="Times New Roman" pitchFamily="18" charset="0"/>
                <a:cs typeface="Times New Roman" pitchFamily="18" charset="0"/>
              </a:rPr>
            </a:br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073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Requirements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System Configuration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Disk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120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GB.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: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4GB.</a:t>
            </a:r>
          </a:p>
          <a:p>
            <a:pPr lvl="0"/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Processor            :  Intel i3</a:t>
            </a:r>
          </a:p>
          <a:p>
            <a:pPr marL="0" indent="0">
              <a:buNone/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Requirements</a:t>
            </a:r>
            <a:r>
              <a:rPr lang="en-I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Operating system 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: 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Windows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7/8/10.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Coding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Language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  :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		 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: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Netbeans 7.2.1</a:t>
            </a:r>
          </a:p>
          <a:p>
            <a:pPr lvl="0"/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		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: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MYSQL</a:t>
            </a:r>
          </a:p>
          <a:p>
            <a:pPr marL="0" indent="0">
              <a:buNone/>
            </a:pPr>
            <a:endParaRPr lang="en-US" sz="2400" dirty="0" smtClean="0"/>
          </a:p>
          <a:p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 </a:t>
            </a:r>
            <a:endParaRPr lang="en-US" sz="2400" dirty="0"/>
          </a:p>
          <a:p>
            <a:endParaRPr lang="en-IN" sz="2400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90957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Design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SzPct val="100000"/>
              <a:buNone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Usecase diagram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Admin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Seller</a:t>
            </a:r>
          </a:p>
          <a:p>
            <a:pPr>
              <a:buSzPct val="100000"/>
              <a:buFont typeface="Wingdings" panose="05000000000000000000" pitchFamily="2" charset="2"/>
              <a:buChar char="§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IN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IN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42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Admin</a:t>
            </a:r>
            <a:endParaRPr lang="en-IN" dirty="0"/>
          </a:p>
        </p:txBody>
      </p:sp>
      <p:pic>
        <p:nvPicPr>
          <p:cNvPr id="6" name="Picture 2" descr="C:\Users\nafiz\Pictures\Capturennnnnn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3" y="1085782"/>
            <a:ext cx="4051402" cy="5045143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8277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Edge 7">
      <a:dk1>
        <a:srgbClr val="000000"/>
      </a:dk1>
      <a:lt1>
        <a:srgbClr val="FFFFFF"/>
      </a:lt1>
      <a:dk2>
        <a:srgbClr val="006633"/>
      </a:dk2>
      <a:lt2>
        <a:srgbClr val="5F5F5F"/>
      </a:lt2>
      <a:accent1>
        <a:srgbClr val="CC9900"/>
      </a:accent1>
      <a:accent2>
        <a:srgbClr val="3B812F"/>
      </a:accent2>
      <a:accent3>
        <a:srgbClr val="FFFFFF"/>
      </a:accent3>
      <a:accent4>
        <a:srgbClr val="000000"/>
      </a:accent4>
      <a:accent5>
        <a:srgbClr val="E2CAAA"/>
      </a:accent5>
      <a:accent6>
        <a:srgbClr val="35742A"/>
      </a:accent6>
      <a:hlink>
        <a:srgbClr val="996600"/>
      </a:hlink>
      <a:folHlink>
        <a:srgbClr val="AFBF39"/>
      </a:folHlink>
    </a:clrScheme>
    <a:fontScheme name="Edge">
      <a:majorFont>
        <a:latin typeface="Garamond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Edge 1">
        <a:dk1>
          <a:srgbClr val="333333"/>
        </a:dk1>
        <a:lt1>
          <a:srgbClr val="FFFFFF"/>
        </a:lt1>
        <a:dk2>
          <a:srgbClr val="820000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C1AAAA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2">
        <a:dk1>
          <a:srgbClr val="333333"/>
        </a:dk1>
        <a:lt1>
          <a:srgbClr val="CCCCFF"/>
        </a:lt1>
        <a:dk2>
          <a:srgbClr val="0B0506"/>
        </a:dk2>
        <a:lt2>
          <a:srgbClr val="FFFFFF"/>
        </a:lt2>
        <a:accent1>
          <a:srgbClr val="3366CC"/>
        </a:accent1>
        <a:accent2>
          <a:srgbClr val="3333CC"/>
        </a:accent2>
        <a:accent3>
          <a:srgbClr val="AAAAAA"/>
        </a:accent3>
        <a:accent4>
          <a:srgbClr val="AEAEDA"/>
        </a:accent4>
        <a:accent5>
          <a:srgbClr val="ADB8E2"/>
        </a:accent5>
        <a:accent6>
          <a:srgbClr val="2D2DB9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3">
        <a:dk1>
          <a:srgbClr val="333333"/>
        </a:dk1>
        <a:lt1>
          <a:srgbClr val="FFFFFF"/>
        </a:lt1>
        <a:dk2>
          <a:srgbClr val="221013"/>
        </a:dk2>
        <a:lt2>
          <a:srgbClr val="FFFFFF"/>
        </a:lt2>
        <a:accent1>
          <a:srgbClr val="CC3300"/>
        </a:accent1>
        <a:accent2>
          <a:srgbClr val="CC9900"/>
        </a:accent2>
        <a:accent3>
          <a:srgbClr val="ABAAAA"/>
        </a:accent3>
        <a:accent4>
          <a:srgbClr val="DADADA"/>
        </a:accent4>
        <a:accent5>
          <a:srgbClr val="E2ADAA"/>
        </a:accent5>
        <a:accent6>
          <a:srgbClr val="B98A00"/>
        </a:accent6>
        <a:hlink>
          <a:srgbClr val="80808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4">
        <a:dk1>
          <a:srgbClr val="11054B"/>
        </a:dk1>
        <a:lt1>
          <a:srgbClr val="FFFFFF"/>
        </a:lt1>
        <a:dk2>
          <a:srgbClr val="0000CC"/>
        </a:dk2>
        <a:lt2>
          <a:srgbClr val="FFFFFF"/>
        </a:lt2>
        <a:accent1>
          <a:srgbClr val="FF6600"/>
        </a:accent1>
        <a:accent2>
          <a:srgbClr val="FF3300"/>
        </a:accent2>
        <a:accent3>
          <a:srgbClr val="AAAAE2"/>
        </a:accent3>
        <a:accent4>
          <a:srgbClr val="DADADA"/>
        </a:accent4>
        <a:accent5>
          <a:srgbClr val="FFB8AA"/>
        </a:accent5>
        <a:accent6>
          <a:srgbClr val="E72D00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5">
        <a:dk1>
          <a:srgbClr val="9B8D65"/>
        </a:dk1>
        <a:lt1>
          <a:srgbClr val="F8F8F8"/>
        </a:lt1>
        <a:dk2>
          <a:srgbClr val="002600"/>
        </a:dk2>
        <a:lt2>
          <a:srgbClr val="FAFACC"/>
        </a:lt2>
        <a:accent1>
          <a:srgbClr val="CC9933"/>
        </a:accent1>
        <a:accent2>
          <a:srgbClr val="8F9967"/>
        </a:accent2>
        <a:accent3>
          <a:srgbClr val="AAACAA"/>
        </a:accent3>
        <a:accent4>
          <a:srgbClr val="D4D4D4"/>
        </a:accent4>
        <a:accent5>
          <a:srgbClr val="E2CAAD"/>
        </a:accent5>
        <a:accent6>
          <a:srgbClr val="818A5D"/>
        </a:accent6>
        <a:hlink>
          <a:srgbClr val="336600"/>
        </a:hlink>
        <a:folHlink>
          <a:srgbClr val="808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6">
        <a:dk1>
          <a:srgbClr val="333333"/>
        </a:dk1>
        <a:lt1>
          <a:srgbClr val="FFFFFF"/>
        </a:lt1>
        <a:dk2>
          <a:srgbClr val="006699"/>
        </a:dk2>
        <a:lt2>
          <a:srgbClr val="FFFFFF"/>
        </a:lt2>
        <a:accent1>
          <a:srgbClr val="CC9900"/>
        </a:accent1>
        <a:accent2>
          <a:srgbClr val="FF9900"/>
        </a:accent2>
        <a:accent3>
          <a:srgbClr val="AAB8CA"/>
        </a:accent3>
        <a:accent4>
          <a:srgbClr val="DADADA"/>
        </a:accent4>
        <a:accent5>
          <a:srgbClr val="E2CAAA"/>
        </a:accent5>
        <a:accent6>
          <a:srgbClr val="E78A00"/>
        </a:accent6>
        <a:hlink>
          <a:srgbClr val="FFCC00"/>
        </a:hlink>
        <a:folHlink>
          <a:srgbClr val="706F3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Edge 7">
        <a:dk1>
          <a:srgbClr val="000000"/>
        </a:dk1>
        <a:lt1>
          <a:srgbClr val="FFFFFF"/>
        </a:lt1>
        <a:dk2>
          <a:srgbClr val="006633"/>
        </a:dk2>
        <a:lt2>
          <a:srgbClr val="5F5F5F"/>
        </a:lt2>
        <a:accent1>
          <a:srgbClr val="CC9900"/>
        </a:accent1>
        <a:accent2>
          <a:srgbClr val="3B812F"/>
        </a:accent2>
        <a:accent3>
          <a:srgbClr val="FFFFFF"/>
        </a:accent3>
        <a:accent4>
          <a:srgbClr val="000000"/>
        </a:accent4>
        <a:accent5>
          <a:srgbClr val="E2CAAA"/>
        </a:accent5>
        <a:accent6>
          <a:srgbClr val="35742A"/>
        </a:accent6>
        <a:hlink>
          <a:srgbClr val="996600"/>
        </a:hlink>
        <a:folHlink>
          <a:srgbClr val="AFBF3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8">
        <a:dk1>
          <a:srgbClr val="000000"/>
        </a:dk1>
        <a:lt1>
          <a:srgbClr val="FFFFFF"/>
        </a:lt1>
        <a:dk2>
          <a:srgbClr val="CC0000"/>
        </a:dk2>
        <a:lt2>
          <a:srgbClr val="666699"/>
        </a:lt2>
        <a:accent1>
          <a:srgbClr val="808080"/>
        </a:accent1>
        <a:accent2>
          <a:srgbClr val="999933"/>
        </a:accent2>
        <a:accent3>
          <a:srgbClr val="FFFFFF"/>
        </a:accent3>
        <a:accent4>
          <a:srgbClr val="000000"/>
        </a:accent4>
        <a:accent5>
          <a:srgbClr val="C0C0C0"/>
        </a:accent5>
        <a:accent6>
          <a:srgbClr val="8A8A2D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Edge 9">
        <a:dk1>
          <a:srgbClr val="000000"/>
        </a:dk1>
        <a:lt1>
          <a:srgbClr val="FFFFFF"/>
        </a:lt1>
        <a:dk2>
          <a:srgbClr val="003399"/>
        </a:dk2>
        <a:lt2>
          <a:srgbClr val="666699"/>
        </a:lt2>
        <a:accent1>
          <a:srgbClr val="009999"/>
        </a:accent1>
        <a:accent2>
          <a:srgbClr val="4C6D4E"/>
        </a:accent2>
        <a:accent3>
          <a:srgbClr val="FFFFFF"/>
        </a:accent3>
        <a:accent4>
          <a:srgbClr val="000000"/>
        </a:accent4>
        <a:accent5>
          <a:srgbClr val="AACACA"/>
        </a:accent5>
        <a:accent6>
          <a:srgbClr val="446246"/>
        </a:accent6>
        <a:hlink>
          <a:srgbClr val="4C6D80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2867</TotalTime>
  <Words>896</Words>
  <Application>Microsoft Office PowerPoint</Application>
  <PresentationFormat>On-screen Show (4:3)</PresentationFormat>
  <Paragraphs>124</Paragraphs>
  <Slides>32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Theme1</vt:lpstr>
      <vt:lpstr>Detecting Malicious Accounts based on Erroneous Transactions  </vt:lpstr>
      <vt:lpstr>Content</vt:lpstr>
      <vt:lpstr>Abstract </vt:lpstr>
      <vt:lpstr>Problem Statement</vt:lpstr>
      <vt:lpstr>Existing System</vt:lpstr>
      <vt:lpstr>Proposed System</vt:lpstr>
      <vt:lpstr>Requirements</vt:lpstr>
      <vt:lpstr>Design</vt:lpstr>
      <vt:lpstr>Admin</vt:lpstr>
      <vt:lpstr>Seller</vt:lpstr>
      <vt:lpstr>User</vt:lpstr>
      <vt:lpstr>Implementation</vt:lpstr>
      <vt:lpstr>Admin</vt:lpstr>
      <vt:lpstr>Contd…</vt:lpstr>
      <vt:lpstr>Contd…</vt:lpstr>
      <vt:lpstr>Seller</vt:lpstr>
      <vt:lpstr>Contd..</vt:lpstr>
      <vt:lpstr>Contd..</vt:lpstr>
      <vt:lpstr>User</vt:lpstr>
      <vt:lpstr>Contd…</vt:lpstr>
      <vt:lpstr>Contd..</vt:lpstr>
      <vt:lpstr>Execution</vt:lpstr>
      <vt:lpstr>Contd..</vt:lpstr>
      <vt:lpstr>Contd..</vt:lpstr>
      <vt:lpstr>Contd..</vt:lpstr>
      <vt:lpstr>Contd..</vt:lpstr>
      <vt:lpstr>Result</vt:lpstr>
      <vt:lpstr>Contd..</vt:lpstr>
      <vt:lpstr>Conclusion</vt:lpstr>
      <vt:lpstr>References</vt:lpstr>
      <vt:lpstr>GITHUB URL</vt:lpstr>
      <vt:lpstr>  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Finishing School Programme on C Programming</dc:title>
  <dc:creator>Hitendra</dc:creator>
  <cp:lastModifiedBy>Windows User</cp:lastModifiedBy>
  <cp:revision>571</cp:revision>
  <dcterms:created xsi:type="dcterms:W3CDTF">2006-08-16T00:00:00Z</dcterms:created>
  <dcterms:modified xsi:type="dcterms:W3CDTF">2020-08-26T04:25:39Z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1033-11.2.0.9107</vt:lpwstr>
  </property>
</Properties>
</file>

<file path=docProps/thumbnail.jpeg>
</file>